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/>
          <p:nvPr>
            <p:ph type="body" sz="quarter" idx="21"/>
          </p:nvPr>
        </p:nvSpPr>
        <p:spPr>
          <a:xfrm>
            <a:off x="1270000" y="4267200"/>
            <a:ext cx="104648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4" name="–Johnny Appleseed"/>
          <p:cNvSpPr txBox="1"/>
          <p:nvPr>
            <p:ph type="body" sz="quarter" idx="22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21"/>
          </p:nvPr>
        </p:nvSpPr>
        <p:spPr>
          <a:xfrm>
            <a:off x="-355600" y="0"/>
            <a:ext cx="14782326" cy="10375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/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1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图像"/>
          <p:cNvSpPr/>
          <p:nvPr>
            <p:ph type="pic" idx="21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标题文本"/>
          <p:cNvSpPr txBox="1"/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127" name="正文级别 1…"/>
          <p:cNvSpPr txBox="1"/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Papyrus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Papyrus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Papyrus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Papyrus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Papyru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136" name="正文级别 1…"/>
          <p:cNvSpPr txBox="1"/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1pPr>
            <a:lvl2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2pPr>
            <a:lvl3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3pPr>
            <a:lvl4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4pPr>
            <a:lvl5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21"/>
          </p:nvPr>
        </p:nvSpPr>
        <p:spPr>
          <a:xfrm>
            <a:off x="1574800" y="114300"/>
            <a:ext cx="9855200" cy="650260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21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21"/>
          </p:nvPr>
        </p:nvSpPr>
        <p:spPr>
          <a:xfrm>
            <a:off x="5283200" y="2819400"/>
            <a:ext cx="8565280" cy="5651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21"/>
          </p:nvPr>
        </p:nvSpPr>
        <p:spPr>
          <a:xfrm>
            <a:off x="7391400" y="762000"/>
            <a:ext cx="4660900" cy="30753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half" idx="22"/>
          </p:nvPr>
        </p:nvSpPr>
        <p:spPr>
          <a:xfrm>
            <a:off x="6901631" y="3197028"/>
            <a:ext cx="5380144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23"/>
          </p:nvPr>
        </p:nvSpPr>
        <p:spPr>
          <a:xfrm>
            <a:off x="-2291141" y="-26019"/>
            <a:ext cx="12309676" cy="92337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1pPr>
      <a:lvl2pPr marL="9398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2pPr>
      <a:lvl3pPr marL="14097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3pPr>
      <a:lvl4pPr marL="18796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4pPr>
      <a:lvl5pPr marL="23495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5pPr>
      <a:lvl6pPr marL="28194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6pPr>
      <a:lvl7pPr marL="32893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7pPr>
      <a:lvl8pPr marL="37592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8pPr>
      <a:lvl9pPr marL="42291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科学通史第5讲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900"/>
            </a:pPr>
            <a:r>
              <a:t>科学通史第5讲</a:t>
            </a:r>
          </a:p>
          <a:p>
            <a:pPr algn="l">
              <a:defRPr sz="6200"/>
            </a:pPr>
          </a:p>
          <a:p>
            <a:pPr/>
            <a:r>
              <a:t>中世纪的经院科学</a:t>
            </a:r>
          </a:p>
        </p:txBody>
      </p:sp>
      <p:sp>
        <p:nvSpPr>
          <p:cNvPr id="147" name="吴国盛…"/>
          <p:cNvSpPr txBox="1"/>
          <p:nvPr>
            <p:ph type="subTitle" sz="half" idx="1"/>
          </p:nvPr>
        </p:nvSpPr>
        <p:spPr>
          <a:xfrm>
            <a:off x="1270000" y="5181600"/>
            <a:ext cx="10464800" cy="2884290"/>
          </a:xfrm>
          <a:prstGeom prst="rect">
            <a:avLst/>
          </a:prstGeom>
        </p:spPr>
        <p:txBody>
          <a:bodyPr/>
          <a:lstStyle/>
          <a:p>
            <a:pPr/>
            <a:r>
              <a:t>吴国盛</a:t>
            </a:r>
          </a:p>
          <a:p>
            <a:pPr/>
            <a:r>
              <a:t>清华大学科学史系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AlbertusMagnus.jpg" descr="AlbertusMagnus.jpg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8534" y="2277003"/>
            <a:ext cx="5473932" cy="5707594"/>
          </a:xfrm>
          <a:prstGeom prst="rect">
            <a:avLst/>
          </a:prstGeom>
        </p:spPr>
      </p:pic>
      <p:pic>
        <p:nvPicPr>
          <p:cNvPr id="173" name="St-thomas-aquinas.jpg" descr="St-thomas-aquinas.jpg"/>
          <p:cNvPicPr>
            <a:picLocks noChangeAspect="0"/>
          </p:cNvPicPr>
          <p:nvPr>
            <p:ph type="pic" idx="2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048257" y="598485"/>
            <a:ext cx="6581894" cy="855663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两希和解方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两希和解方案</a:t>
            </a:r>
          </a:p>
        </p:txBody>
      </p:sp>
      <p:sp>
        <p:nvSpPr>
          <p:cNvPr id="176" name="哲学仍然是神学的婢女，但具有相当独立性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哲学仍然是神学的婢女，但具有相当独立性</a:t>
            </a:r>
          </a:p>
          <a:p>
            <a:pPr>
              <a:buBlip>
                <a:blip r:embed="rId2"/>
              </a:buBlip>
            </a:pPr>
            <a:r>
              <a:t>神学与哲学之间不可能存在真正的冲突</a:t>
            </a:r>
          </a:p>
          <a:p>
            <a:pPr lvl="1">
              <a:buBlip>
                <a:blip r:embed="rId2"/>
              </a:buBlip>
            </a:pPr>
            <a:r>
              <a:t>启示和理性都是上帝赋予的</a:t>
            </a:r>
          </a:p>
          <a:p>
            <a:pPr lvl="1">
              <a:buBlip>
                <a:blip r:embed="rId2"/>
              </a:buBlip>
            </a:pPr>
            <a:r>
              <a:t>宇宙永恒存在与创世并不矛盾</a:t>
            </a:r>
          </a:p>
          <a:p>
            <a:pPr lvl="1">
              <a:buBlip>
                <a:blip r:embed="rId2"/>
              </a:buBlip>
            </a:pPr>
            <a:r>
              <a:t>灵魂是身体的形式，但可以独立于身体而不朽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经院哲学的意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经院哲学的意义</a:t>
            </a:r>
          </a:p>
        </p:txBody>
      </p:sp>
      <p:sp>
        <p:nvSpPr>
          <p:cNvPr id="179" name="在现代科学理论还没有发展以前人们就相信科学可能成立的信念，是不知不觉地从中世纪神学中导引出来的。（怀特海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在现代科学理论还没有发展以前人们就相信科学可能成立的信念，是不知不觉地从中世纪神学中导引出来的。（怀特海）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伊斯兰经院哲学的缺失</a:t>
            </a:r>
          </a:p>
          <a:p>
            <a:pPr lvl="1" marL="930402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阿维罗伊（Averroes, Ibn Rushd，1126—1198）意图创建伊斯兰经院哲学</a:t>
            </a:r>
          </a:p>
          <a:p>
            <a:pPr lvl="1" marL="930402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上帝已命令为那些妄想单凭理性就能导致真理的人备好地狱的烈火（哈里发）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唯名论运动：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800"/>
            </a:pPr>
            <a:r>
              <a:t>唯名论运动：</a:t>
            </a:r>
          </a:p>
          <a:p>
            <a:pPr>
              <a:defRPr sz="6800"/>
            </a:pPr>
            <a:r>
              <a:t>对经院哲学的纠偏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唯名论运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唯名论运动</a:t>
            </a:r>
          </a:p>
        </p:txBody>
      </p:sp>
      <p:sp>
        <p:nvSpPr>
          <p:cNvPr id="184" name="唯名论革命（Nominalist Revolution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1652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833">
                <a:solidFill>
                  <a:srgbClr val="000000"/>
                </a:solidFill>
              </a:defRPr>
            </a:pPr>
            <a:r>
              <a:t>唯名论革命（Nominalist Revolution）</a:t>
            </a:r>
            <a:endParaRPr sz="1300"/>
          </a:p>
          <a:p>
            <a:pPr marL="858620" indent="-39570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与唯实论（实在论，realism）相对</a:t>
            </a:r>
            <a:endParaRPr sz="1300"/>
          </a:p>
          <a:p>
            <a:pPr marL="858620" indent="-39570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只有个体（individual），没有共相（universal）</a:t>
            </a:r>
            <a:endParaRPr sz="1300"/>
          </a:p>
          <a:p>
            <a:pPr marL="858620" indent="-39570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洛色林（Roscellinus Compendiensis, 1050-1125）</a:t>
            </a:r>
            <a:endParaRPr sz="1300"/>
          </a:p>
          <a:p>
            <a:pPr marL="858620" indent="-39570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邓·司各特（John Duns Scotus, c1266-1308）</a:t>
            </a:r>
            <a:endParaRPr sz="1300"/>
          </a:p>
          <a:p>
            <a:pPr marL="858620" indent="-39570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奥康的威廉（William of Occam, c1285-1347）</a:t>
            </a:r>
          </a:p>
          <a:p>
            <a:pPr marL="858620" indent="-39570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教会谴责奥康（1326、1339、1347）</a:t>
            </a:r>
          </a:p>
          <a:p>
            <a:pPr marL="858620" indent="-39570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奥康主义在英格兰、巴黎、德国的流传</a:t>
            </a:r>
          </a:p>
          <a:p>
            <a:pPr marL="461652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833">
                <a:solidFill>
                  <a:srgbClr val="000000"/>
                </a:solidFill>
              </a:defRPr>
            </a:pPr>
            <a:r>
              <a:t>重申</a:t>
            </a:r>
            <a:r>
              <a:rPr>
                <a:solidFill>
                  <a:srgbClr val="FF2600"/>
                </a:solidFill>
              </a:rPr>
              <a:t>信仰高于理性、上帝全能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唯名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唯名论</a:t>
            </a:r>
          </a:p>
        </p:txBody>
      </p:sp>
      <p:sp>
        <p:nvSpPr>
          <p:cNvPr id="187" name="世界永恒还是无中生有？无中生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世界永恒还是无中生有？无中生有</a:t>
            </a:r>
          </a:p>
          <a:p>
            <a:pPr>
              <a:buBlip>
                <a:blip r:embed="rId2"/>
              </a:buBlip>
            </a:pPr>
            <a:r>
              <a:t>事物有内在逻辑还是始终受制于造物主？受制</a:t>
            </a:r>
          </a:p>
          <a:p>
            <a:pPr>
              <a:buBlip>
                <a:blip r:embed="rId2"/>
              </a:buBlip>
            </a:pPr>
            <a:r>
              <a:t>（理性和信仰）双重真理还是单一真理？单一</a:t>
            </a:r>
          </a:p>
          <a:p>
            <a:pPr lvl="1">
              <a:buBlip>
                <a:blip r:embed="rId2"/>
              </a:buBlip>
            </a:pPr>
            <a:r>
              <a:t>自然哲学根据理性，基督教神学根据启示</a:t>
            </a:r>
          </a:p>
          <a:p>
            <a:pPr lvl="1">
              <a:buBlip>
                <a:blip r:embed="rId2"/>
              </a:buBlip>
            </a:pPr>
            <a:r>
              <a:t>自然哲学来自亚里士多德，神学来自圣经</a:t>
            </a:r>
          </a:p>
          <a:p>
            <a:pPr>
              <a:buBlip>
                <a:blip r:embed="rId2"/>
              </a:buBlip>
            </a:pPr>
            <a:r>
              <a:t>上帝是否拥有绝对权能？是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大谴责(The Condemnatio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48"/>
            </a:lvl1pPr>
          </a:lstStyle>
          <a:p>
            <a:pPr/>
            <a:r>
              <a:t>大谴责(The Condemnations)</a:t>
            </a:r>
          </a:p>
        </p:txBody>
      </p:sp>
      <p:sp>
        <p:nvSpPr>
          <p:cNvPr id="190" name="亚里士多德三次被禁：1210、1219、123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95" indent="-360095" defTabSz="384047">
              <a:lnSpc>
                <a:spcPts val="4700"/>
              </a:lnSpc>
              <a:spcBef>
                <a:spcPts val="0"/>
              </a:spcBef>
              <a:buBlip>
                <a:blip r:embed="rId2"/>
              </a:buBlip>
              <a:defRPr sz="3191">
                <a:solidFill>
                  <a:srgbClr val="000000"/>
                </a:solidFill>
              </a:defRPr>
            </a:pPr>
            <a:r>
              <a:t>亚里士多德三次被禁：1210、1219、1230</a:t>
            </a:r>
          </a:p>
          <a:p>
            <a:pPr marL="394715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1277年大谴责：巴黎主教谴责亚里士多德219个命题，如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08"/>
            </a:pPr>
            <a:r>
              <a:t>一切事物出自必然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08"/>
            </a:pPr>
            <a:r>
              <a:t>上帝不能产生多个世界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08"/>
            </a:pPr>
            <a:r>
              <a:t>上帝不能使天做直线运动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08"/>
            </a:pPr>
            <a:r>
              <a:t>任何偶性都必须依附实体，上帝亦不能使偶性离开实体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08"/>
            </a:pPr>
            <a:r>
              <a:t>创世之前是虚空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唯名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唯名论</a:t>
            </a:r>
          </a:p>
        </p:txBody>
      </p:sp>
      <p:sp>
        <p:nvSpPr>
          <p:cNvPr id="193" name="上帝是绝对自由和绝对全能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上帝是绝对自由和绝对全能的</a:t>
            </a:r>
          </a:p>
          <a:p>
            <a:pPr>
              <a:buBlip>
                <a:blip r:embed="rId2"/>
              </a:buBlip>
            </a:pPr>
            <a:r>
              <a:t>物理世界是偶然而不是必然的</a:t>
            </a:r>
          </a:p>
          <a:p>
            <a:pPr lvl="1">
              <a:buBlip>
                <a:blip r:embed="rId2"/>
              </a:buBlip>
            </a:pPr>
            <a:r>
              <a:t>火·热</a:t>
            </a:r>
          </a:p>
          <a:p>
            <a:pPr lvl="1">
              <a:buBlip>
                <a:blip r:embed="rId2"/>
              </a:buBlip>
            </a:pPr>
            <a:r>
              <a:t>重物·下落</a:t>
            </a:r>
          </a:p>
          <a:p>
            <a:pPr lvl="1">
              <a:buBlip>
                <a:blip r:embed="rId2"/>
              </a:buBlip>
            </a:pPr>
            <a:r>
              <a:t>水往低处流</a:t>
            </a:r>
          </a:p>
          <a:p>
            <a:pPr>
              <a:buBlip>
                <a:blip r:embed="rId2"/>
              </a:buBlip>
            </a:pPr>
            <a:r>
              <a:t>实验科学和经验主义方法论的神学起源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和解方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和解方案</a:t>
            </a:r>
          </a:p>
        </p:txBody>
      </p:sp>
      <p:sp>
        <p:nvSpPr>
          <p:cNvPr id="196" name="强调上帝理性的方面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强调上帝理性的方面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人类理性乃上帝所造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上帝创世只限于开端一刻，此后由自然因引导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上帝不会频繁地修补干扰这个世界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假说性论证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可以思考有明显异端色彩的原理，但不做结论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可以自由地怀疑和批判亚里士多德的思想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唯名论运动的后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唯名论运动的后果</a:t>
            </a:r>
          </a:p>
        </p:txBody>
      </p:sp>
      <p:sp>
        <p:nvSpPr>
          <p:cNvPr id="199" name="反复无常的上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7611" indent="-52761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66">
                <a:solidFill>
                  <a:srgbClr val="212121"/>
                </a:solidFill>
              </a:defRPr>
            </a:pPr>
            <a:r>
              <a:t>反复无常的上帝</a:t>
            </a:r>
            <a:endParaRPr sz="1000"/>
          </a:p>
          <a:p>
            <a:pPr marL="527611" indent="-52761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66">
                <a:solidFill>
                  <a:srgbClr val="212121"/>
                </a:solidFill>
              </a:defRPr>
            </a:pPr>
            <a:r>
              <a:t>自然秩序丧失、逻辑只是名词</a:t>
            </a:r>
          </a:p>
          <a:p>
            <a:pPr marL="527611" indent="-52761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66">
                <a:solidFill>
                  <a:srgbClr val="212121"/>
                </a:solidFill>
              </a:defRPr>
            </a:pPr>
            <a:r>
              <a:t>宇宙整体上的无目的</a:t>
            </a:r>
            <a:endParaRPr sz="1000"/>
          </a:p>
          <a:p>
            <a:pPr lvl="1" marL="997511" indent="-52761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866">
                <a:solidFill>
                  <a:srgbClr val="212121"/>
                </a:solidFill>
              </a:defRPr>
            </a:pPr>
            <a:r>
              <a:t>教会的分裂</a:t>
            </a:r>
            <a:endParaRPr sz="800"/>
          </a:p>
          <a:p>
            <a:pPr lvl="1" marL="1394466" indent="-46165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33">
                <a:solidFill>
                  <a:srgbClr val="212121"/>
                </a:solidFill>
              </a:defRPr>
            </a:pPr>
            <a:r>
              <a:t>1305-1378年，教廷由罗马迁往法国阿维尼翁</a:t>
            </a:r>
            <a:endParaRPr sz="800"/>
          </a:p>
          <a:p>
            <a:pPr lvl="1" marL="997511" indent="-52761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866">
                <a:solidFill>
                  <a:srgbClr val="212121"/>
                </a:solidFill>
              </a:defRPr>
            </a:pPr>
            <a:r>
              <a:t>黑死病（1347-1353）夺走2500万人生命</a:t>
            </a:r>
            <a:endParaRPr sz="800"/>
          </a:p>
          <a:p>
            <a:pPr lvl="1" marL="997511" indent="-52761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866">
                <a:solidFill>
                  <a:srgbClr val="212121"/>
                </a:solidFill>
              </a:defRPr>
            </a:pPr>
            <a:r>
              <a:t>英法百年战争（1337-1453）</a:t>
            </a:r>
          </a:p>
          <a:p>
            <a:pPr marL="527611" indent="-52761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66">
                <a:solidFill>
                  <a:srgbClr val="212121"/>
                </a:solidFill>
              </a:defRPr>
            </a:pPr>
            <a:r>
              <a:t>走向人文主义（Humanism）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本讲参考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本讲参考书</a:t>
            </a:r>
          </a:p>
        </p:txBody>
      </p:sp>
      <p:sp>
        <p:nvSpPr>
          <p:cNvPr id="150" name="林德伯格：《西方科学的起源》，张卜天译，商务印书馆2019年版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林德伯格：《西方科学的起源》，张卜天译，商务印书馆2019年版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buBlip>
                <a:blip r:embed="rId2"/>
              </a:buBlip>
            </a:pPr>
            <a:r>
              <a:t>格兰特：《近代科学在中世纪的基础》，张卜天译，商务印书馆2020年版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从求真的科学到求力的科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从求真的科学到求力的科学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两希文明的观念差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两希文明的观念差异</a:t>
            </a:r>
          </a:p>
        </p:txBody>
      </p:sp>
      <p:sp>
        <p:nvSpPr>
          <p:cNvPr id="204" name="自由观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自由观念</a:t>
            </a:r>
          </a:p>
          <a:p>
            <a:pPr>
              <a:buBlip>
                <a:blip r:embed="rId2"/>
              </a:buBlip>
            </a:pPr>
            <a:r>
              <a:t>人的观念</a:t>
            </a:r>
          </a:p>
          <a:p>
            <a:pPr>
              <a:buBlip>
                <a:blip r:embed="rId2"/>
              </a:buBlip>
            </a:pPr>
            <a:r>
              <a:t>自然观念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自由观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自由观念</a:t>
            </a:r>
          </a:p>
        </p:txBody>
      </p:sp>
      <p:sp>
        <p:nvSpPr>
          <p:cNvPr id="207" name="由理性自由到意志自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9531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由理性自由到意志自由</a:t>
            </a:r>
          </a:p>
          <a:p>
            <a:pPr marL="319531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理性自由</a:t>
            </a:r>
          </a:p>
          <a:p>
            <a:pPr lvl="1" marL="639063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知识论的自由</a:t>
            </a:r>
          </a:p>
          <a:p>
            <a:pPr lvl="1" marL="639063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无知即缺德</a:t>
            </a:r>
          </a:p>
          <a:p>
            <a:pPr lvl="1" marL="639063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自由是对必然的认识</a:t>
            </a:r>
          </a:p>
          <a:p>
            <a:pPr marL="319531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意志自由</a:t>
            </a:r>
          </a:p>
          <a:p>
            <a:pPr lvl="1" marL="639063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选择的自主性</a:t>
            </a:r>
          </a:p>
          <a:p>
            <a:pPr lvl="1" marL="639063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无自由意志，善恶无意义，道德无根据</a:t>
            </a:r>
          </a:p>
          <a:p>
            <a:pPr lvl="1" marL="639063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will to power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人的观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人的观念</a:t>
            </a:r>
          </a:p>
        </p:txBody>
      </p:sp>
      <p:sp>
        <p:nvSpPr>
          <p:cNvPr id="210" name="希腊：神高于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希腊：神高于人</a:t>
            </a:r>
          </a:p>
          <a:p>
            <a:pPr lvl="1">
              <a:buBlip>
                <a:blip r:embed="rId2"/>
              </a:buBlip>
            </a:pPr>
            <a:r>
              <a:t>爱智慧（philosophy)不是有智慧</a:t>
            </a:r>
          </a:p>
          <a:p>
            <a:pPr lvl="1">
              <a:buBlip>
                <a:blip r:embed="rId2"/>
              </a:buBlip>
            </a:pPr>
            <a:r>
              <a:t>亚里士多德：第一哲学即神学</a:t>
            </a:r>
          </a:p>
          <a:p>
            <a:pPr>
              <a:buBlip>
                <a:blip r:embed="rId2"/>
              </a:buBlip>
            </a:pPr>
            <a:r>
              <a:t>基督教创世</a:t>
            </a:r>
          </a:p>
          <a:p>
            <a:pPr lvl="1">
              <a:buBlip>
                <a:blip r:embed="rId2"/>
              </a:buBlip>
            </a:pPr>
            <a:r>
              <a:t>扫荡诸神</a:t>
            </a:r>
          </a:p>
          <a:p>
            <a:pPr lvl="1">
              <a:buBlip>
                <a:blip r:embed="rId2"/>
              </a:buBlip>
            </a:pPr>
            <a:r>
              <a:t>人：万物之灵长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人类主义(Humanis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人类主义(Humanism)</a:t>
            </a:r>
          </a:p>
        </p:txBody>
      </p:sp>
      <p:sp>
        <p:nvSpPr>
          <p:cNvPr id="213" name="唯名论运动之后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唯名论运动之后</a:t>
            </a:r>
          </a:p>
          <a:p>
            <a:pPr lvl="1">
              <a:buBlip>
                <a:blip r:embed="rId2"/>
              </a:buBlip>
            </a:pPr>
            <a:r>
              <a:t>人取代上帝，着手挽救这个混乱的世界</a:t>
            </a:r>
          </a:p>
          <a:p>
            <a:pPr lvl="1">
              <a:buBlip>
                <a:blip r:embed="rId2"/>
              </a:buBlip>
            </a:pPr>
            <a:r>
              <a:t>人分享继承了上帝的意志</a:t>
            </a:r>
          </a:p>
          <a:p>
            <a:pPr>
              <a:buBlip>
                <a:blip r:embed="rId2"/>
              </a:buBlip>
            </a:pPr>
            <a:r>
              <a:t>15世纪文艺复兴：人本主义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自然观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自然观念</a:t>
            </a:r>
          </a:p>
        </p:txBody>
      </p:sp>
      <p:sp>
        <p:nvSpPr>
          <p:cNvPr id="216" name="遵循自然到征服自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遵循自然到征服自然</a:t>
            </a:r>
          </a:p>
          <a:p>
            <a:pPr lvl="1">
              <a:buBlip>
                <a:blip r:embed="rId2"/>
              </a:buBlip>
            </a:pPr>
            <a:r>
              <a:t>希腊：自然自己如此，只能追随，无法改造</a:t>
            </a:r>
          </a:p>
          <a:p>
            <a:pPr lvl="1">
              <a:buBlip>
                <a:blip r:embed="rId2"/>
              </a:buBlip>
            </a:pPr>
            <a:r>
              <a:t>基督教：自然作为上帝造物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遵循自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遵循自然</a:t>
            </a:r>
          </a:p>
        </p:txBody>
      </p:sp>
      <p:sp>
        <p:nvSpPr>
          <p:cNvPr id="219" name="自然即内在性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自然即内在性</a:t>
            </a:r>
          </a:p>
          <a:p>
            <a:pPr>
              <a:buBlip>
                <a:blip r:embed="rId2"/>
              </a:buBlip>
            </a:pPr>
            <a:r>
              <a:t>自然不可超越</a:t>
            </a:r>
          </a:p>
          <a:p>
            <a:pPr>
              <a:buBlip>
                <a:blip r:embed="rId2"/>
              </a:buBlip>
            </a:pPr>
            <a:r>
              <a:t>理论：纯粹静观</a:t>
            </a:r>
          </a:p>
          <a:p>
            <a:pPr>
              <a:buBlip>
                <a:blip r:embed="rId2"/>
              </a:buBlip>
            </a:pPr>
            <a:r>
              <a:t>物理学（自然学）：范畴的逻辑</a:t>
            </a:r>
          </a:p>
          <a:p>
            <a:pPr>
              <a:buBlip>
                <a:blip r:embed="rId2"/>
              </a:buBlip>
            </a:pPr>
            <a:r>
              <a:t>实验不仅不允许也不可能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创世：自然作为受造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创世：自然作为受造物</a:t>
            </a:r>
          </a:p>
        </p:txBody>
      </p:sp>
      <p:sp>
        <p:nvSpPr>
          <p:cNvPr id="222" name="自然之存在论地位下降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自然之存在论地位下降</a:t>
            </a:r>
          </a:p>
          <a:p>
            <a:pPr>
              <a:buBlip>
                <a:blip r:embed="rId2"/>
              </a:buBlip>
            </a:pPr>
            <a:r>
              <a:t>上帝看着是好的，自然亦可以是理性的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自然：内在性的丧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自然：内在性的丧失</a:t>
            </a:r>
          </a:p>
        </p:txBody>
      </p:sp>
      <p:sp>
        <p:nvSpPr>
          <p:cNvPr id="225" name="上帝：全能、意志、任性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上帝：全能、意志、任性</a:t>
            </a:r>
          </a:p>
          <a:p>
            <a:pPr>
              <a:buBlip>
                <a:blip r:embed="rId2"/>
              </a:buBlip>
            </a:pPr>
            <a:r>
              <a:t>自然：丧失自主性、内在性、理性，成为碎片</a:t>
            </a:r>
          </a:p>
          <a:p>
            <a:pPr>
              <a:buBlip>
                <a:blip r:embed="rId2"/>
              </a:buBlip>
            </a:pPr>
            <a:r>
              <a:t>对运动的解释发生变化</a:t>
            </a:r>
          </a:p>
          <a:p>
            <a:pPr lvl="1">
              <a:buBlip>
                <a:blip r:embed="rId2"/>
              </a:buBlip>
            </a:pPr>
            <a:r>
              <a:t>动力因取代形式因</a:t>
            </a:r>
          </a:p>
          <a:p>
            <a:pPr lvl="1">
              <a:buBlip>
                <a:blip r:embed="rId2"/>
              </a:buBlip>
            </a:pPr>
            <a:r>
              <a:t>外在法则取代内在目的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征服自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征服自然</a:t>
            </a:r>
          </a:p>
        </p:txBody>
      </p:sp>
      <p:sp>
        <p:nvSpPr>
          <p:cNvPr id="228" name="现代科学是有用之学、求力的科学（Science for Power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现代科学是有用之学、求力的科学（Science for Power）</a:t>
            </a:r>
          </a:p>
          <a:p>
            <a:pPr>
              <a:buBlip>
                <a:blip r:embed="rId2"/>
              </a:buBlip>
            </a:pPr>
            <a:r>
              <a:t>希腊科学是无用之学、求真的科学（Science for Truth）</a:t>
            </a:r>
          </a:p>
          <a:p>
            <a:pPr>
              <a:buBlip>
                <a:blip r:embed="rId2"/>
              </a:buBlip>
            </a:pPr>
            <a:r>
              <a:t>从无用之学到有用之学，基督教扮演关键角色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西方科学的起源+中世纪.jpeg" descr="西方科学的起源+中世纪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797" t="0" r="797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经院自然哲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经院自然哲学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宇宙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宇宙论</a:t>
            </a:r>
          </a:p>
        </p:txBody>
      </p:sp>
      <p:sp>
        <p:nvSpPr>
          <p:cNvPr id="233" name="从13世纪开始亚里士多德宇宙论渐成正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从13世纪开始亚里士多德宇宙论渐成正统</a:t>
            </a:r>
          </a:p>
          <a:p>
            <a:pPr lvl="1">
              <a:buBlip>
                <a:blip r:embed="rId2"/>
              </a:buBlip>
            </a:pPr>
            <a:r>
              <a:t>天地二分，以月球天为界</a:t>
            </a:r>
          </a:p>
          <a:p>
            <a:pPr lvl="1">
              <a:buBlip>
                <a:blip r:embed="rId2"/>
              </a:buBlip>
            </a:pPr>
            <a:r>
              <a:t>天界第五元素，地界土水气火四元素</a:t>
            </a:r>
          </a:p>
          <a:p>
            <a:pPr lvl="1">
              <a:buBlip>
                <a:blip r:embed="rId2"/>
              </a:buBlip>
            </a:pPr>
            <a:r>
              <a:t>天球匀速圆周运动，地界直线运动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天文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天文学</a:t>
            </a:r>
          </a:p>
        </p:txBody>
      </p:sp>
      <p:sp>
        <p:nvSpPr>
          <p:cNvPr id="236" name="12世纪末《天文学大成》拉丁文本开始流行，托勒密天文学渐成正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1822" indent="-361822" defTabSz="449833">
              <a:spcBef>
                <a:spcPts val="2300"/>
              </a:spcBef>
              <a:buBlip>
                <a:blip r:embed="rId2"/>
              </a:buBlip>
              <a:defRPr sz="2925"/>
            </a:pPr>
            <a:r>
              <a:t>12世纪末《天文学大成》拉丁文本开始流行，托勒密天文学渐成正统</a:t>
            </a:r>
          </a:p>
          <a:p>
            <a:pPr marL="361822" indent="-361822" defTabSz="449833">
              <a:spcBef>
                <a:spcPts val="2300"/>
              </a:spcBef>
              <a:buBlip>
                <a:blip r:embed="rId2"/>
              </a:buBlip>
              <a:defRPr sz="2925"/>
            </a:pPr>
            <a:r>
              <a:t>1250年左右，萨克罗伯斯科(Johannes of Sacrobosco, 1195-1256)《天球论》成为大学标准天文入门教科书</a:t>
            </a:r>
          </a:p>
          <a:p>
            <a:pPr marL="361822" indent="-361822" defTabSz="449833">
              <a:spcBef>
                <a:spcPts val="2300"/>
              </a:spcBef>
              <a:buBlip>
                <a:blip r:embed="rId2"/>
              </a:buBlip>
              <a:defRPr sz="2925"/>
            </a:pPr>
            <a:r>
              <a:t>《行星理论》(Theorica planetarum)是高等教科书，采纳了托勒密的本轮-均轮、偏心圆和偏心匀速点</a:t>
            </a:r>
          </a:p>
          <a:p>
            <a:pPr marL="361822" indent="-361822" defTabSz="449833">
              <a:spcBef>
                <a:spcPts val="2300"/>
              </a:spcBef>
              <a:buBlip>
                <a:blip r:embed="rId2"/>
              </a:buBlip>
              <a:defRPr sz="2925"/>
            </a:pPr>
            <a:r>
              <a:t>托莱多星表(Toledan Tables)、阿方索星表(Alfosine Tables,1275)</a:t>
            </a:r>
          </a:p>
          <a:p>
            <a:pPr marL="361822" indent="-361822" defTabSz="449833">
              <a:spcBef>
                <a:spcPts val="2300"/>
              </a:spcBef>
              <a:buBlip>
                <a:blip r:embed="rId2"/>
              </a:buBlip>
              <a:defRPr sz="2925"/>
            </a:pPr>
            <a:r>
              <a:t>13世纪占星术成为标准世界观的一部分</a:t>
            </a:r>
          </a:p>
          <a:p>
            <a:pPr lvl="1" marL="723645" indent="-361822" defTabSz="449833">
              <a:spcBef>
                <a:spcPts val="2300"/>
              </a:spcBef>
              <a:buBlip>
                <a:blip r:embed="rId2"/>
              </a:buBlip>
              <a:defRPr sz="2925"/>
            </a:pPr>
            <a:r>
              <a:t>天界是地界一切运动的根源和动因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地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地学</a:t>
            </a:r>
          </a:p>
        </p:txBody>
      </p:sp>
      <p:sp>
        <p:nvSpPr>
          <p:cNvPr id="239" name="地球居于宇宙的中心，陆地被海洋环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地球居于宇宙的中心，陆地被海洋环绕</a:t>
            </a:r>
          </a:p>
          <a:p>
            <a:pPr>
              <a:buBlip>
                <a:blip r:embed="rId2"/>
              </a:buBlip>
            </a:pPr>
            <a:r>
              <a:t>五大气候带：2个寒带、2个温带、热带（过于炎热无人居住）</a:t>
            </a:r>
          </a:p>
          <a:p>
            <a:pPr>
              <a:buBlip>
                <a:blip r:embed="rId2"/>
              </a:buBlip>
            </a:pPr>
            <a:r>
              <a:t>欧洲人生活在北温带，南温带（对跖地antipodes）是否有人不得而知</a:t>
            </a:r>
          </a:p>
          <a:p>
            <a:pPr>
              <a:buBlip>
                <a:blip r:embed="rId2"/>
              </a:buBlip>
            </a:pPr>
            <a:r>
              <a:t>15世纪托勒密《地理学》译成拉丁文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关于地球运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关于地球运动</a:t>
            </a:r>
          </a:p>
        </p:txBody>
      </p:sp>
      <p:sp>
        <p:nvSpPr>
          <p:cNvPr id="242" name="唯名论者布里丹（Jean Buridan，c1295-c1358）以竖直射箭证明地球不能旋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0016" indent="-390016" defTabSz="484886">
              <a:spcBef>
                <a:spcPts val="2400"/>
              </a:spcBef>
              <a:buBlip>
                <a:blip r:embed="rId2"/>
              </a:buBlip>
              <a:defRPr sz="3154"/>
            </a:pPr>
            <a:r>
              <a:t>唯名论者布里丹（Jean Buridan，c1295-c1358）以竖直射箭证明地球不能旋转</a:t>
            </a:r>
          </a:p>
          <a:p>
            <a:pPr marL="390016" indent="-390016" defTabSz="484886">
              <a:spcBef>
                <a:spcPts val="2400"/>
              </a:spcBef>
              <a:buBlip>
                <a:blip r:embed="rId2"/>
              </a:buBlip>
              <a:defRPr sz="3154"/>
            </a:pPr>
            <a:r>
              <a:t>唯名论者奥雷姆（Nichole Oresme, c1320-1382）以竖直射箭证明地球可以旋转，因为箭也参与了地球的初始转动</a:t>
            </a:r>
          </a:p>
          <a:p>
            <a:pPr lvl="1" marL="780033" indent="-390016" defTabSz="484886">
              <a:spcBef>
                <a:spcPts val="2400"/>
              </a:spcBef>
              <a:buBlip>
                <a:blip r:embed="rId2"/>
              </a:buBlip>
              <a:defRPr sz="3154"/>
            </a:pPr>
            <a:r>
              <a:t>如果圣经说到地球不动，那是迁就大众语言的习惯用法</a:t>
            </a:r>
          </a:p>
          <a:p>
            <a:pPr lvl="1" marL="780033" indent="-390016" defTabSz="484886">
              <a:spcBef>
                <a:spcPts val="2400"/>
              </a:spcBef>
              <a:buBlip>
                <a:blip r:embed="rId2"/>
              </a:buBlip>
              <a:defRPr sz="3154"/>
            </a:pPr>
            <a:r>
              <a:t>只是一个或然论证</a:t>
            </a:r>
          </a:p>
          <a:p>
            <a:pPr lvl="1" marL="780033" indent="-390016" defTabSz="484886">
              <a:spcBef>
                <a:spcPts val="2400"/>
              </a:spcBef>
              <a:buBlip>
                <a:blip r:embed="rId2"/>
              </a:buBlip>
              <a:defRPr sz="3154"/>
            </a:pPr>
            <a:r>
              <a:t>理性论证是不可靠的</a:t>
            </a:r>
          </a:p>
          <a:p>
            <a:pPr marL="287380" indent="-287380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86">
                <a:solidFill>
                  <a:srgbClr val="000000"/>
                </a:solidFill>
              </a:defRPr>
            </a:pPr>
            <a:r>
              <a:t>库萨的尼古拉（Nicolaus Cusanus,1401～1464 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运动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运动学</a:t>
            </a:r>
          </a:p>
        </p:txBody>
      </p:sp>
      <p:sp>
        <p:nvSpPr>
          <p:cNvPr id="245" name="亚里士多德：运动是潜能向现实的转变过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7123" indent="-357123" defTabSz="443991">
              <a:spcBef>
                <a:spcPts val="2200"/>
              </a:spcBef>
              <a:buBlip>
                <a:blip r:embed="rId2"/>
              </a:buBlip>
              <a:defRPr sz="2888"/>
            </a:pPr>
            <a:r>
              <a:t>亚里士多德：运动是潜能向现实的转变过程</a:t>
            </a:r>
          </a:p>
          <a:p>
            <a:pPr marL="357123" indent="-357123" defTabSz="443991">
              <a:spcBef>
                <a:spcPts val="2200"/>
              </a:spcBef>
              <a:buBlip>
                <a:blip r:embed="rId2"/>
              </a:buBlip>
              <a:defRPr sz="2888"/>
            </a:pPr>
            <a:r>
              <a:t>布里丹：宇宙没有位置，但可以有位移运动，因为运动是一种性质而不是一个东西</a:t>
            </a:r>
          </a:p>
          <a:p>
            <a:pPr marL="357123" indent="-357123" defTabSz="443991">
              <a:spcBef>
                <a:spcPts val="2200"/>
              </a:spcBef>
              <a:buBlip>
                <a:blip r:embed="rId2"/>
              </a:buBlip>
              <a:defRPr sz="2888"/>
            </a:pPr>
            <a:r>
              <a:t>牛津默顿学院的学者们（1340年左右）区分</a:t>
            </a:r>
          </a:p>
          <a:p>
            <a:pPr lvl="1" marL="714247" indent="-357123" defTabSz="443991">
              <a:spcBef>
                <a:spcPts val="2200"/>
              </a:spcBef>
              <a:buBlip>
                <a:blip r:embed="rId2"/>
              </a:buBlip>
              <a:defRPr sz="2888"/>
            </a:pPr>
            <a:r>
              <a:t>从原因考虑的运动（动力学）和从结果考虑的运动（运动学）</a:t>
            </a:r>
          </a:p>
          <a:p>
            <a:pPr lvl="1" marL="714247" indent="-357123" defTabSz="443991">
              <a:spcBef>
                <a:spcPts val="2200"/>
              </a:spcBef>
              <a:buBlip>
                <a:blip r:embed="rId2"/>
              </a:buBlip>
              <a:defRPr sz="2888"/>
            </a:pPr>
            <a:r>
              <a:t>定义速度和瞬时速度</a:t>
            </a:r>
          </a:p>
          <a:p>
            <a:pPr lvl="1" marL="714247" indent="-357123" defTabSz="443991">
              <a:spcBef>
                <a:spcPts val="2200"/>
              </a:spcBef>
              <a:buBlip>
                <a:blip r:embed="rId2"/>
              </a:buBlip>
              <a:defRPr sz="2888"/>
            </a:pPr>
            <a:r>
              <a:t>区分匀速运动和加速运动</a:t>
            </a:r>
          </a:p>
          <a:p>
            <a:pPr marL="357123" indent="-357123" defTabSz="443991">
              <a:spcBef>
                <a:spcPts val="2200"/>
              </a:spcBef>
              <a:buBlip>
                <a:blip r:embed="rId2"/>
              </a:buBlip>
              <a:defRPr sz="2888"/>
            </a:pPr>
            <a:r>
              <a:t>奥雷姆于1350年左右提出中速度定理（默顿定则）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MertonRuleOresme.jpg" descr="MertonRuleOresme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76917" y="0"/>
            <a:ext cx="10050966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动力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动力学</a:t>
            </a:r>
          </a:p>
        </p:txBody>
      </p:sp>
      <p:sp>
        <p:nvSpPr>
          <p:cNvPr id="250" name="亚里士多德：凡运动皆有推动者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519" indent="-228519" defTabSz="30175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72">
                <a:solidFill>
                  <a:srgbClr val="000000"/>
                </a:solidFill>
              </a:defRPr>
            </a:pPr>
            <a:r>
              <a:t>亚里士多德：凡运动皆有推动者</a:t>
            </a:r>
          </a:p>
          <a:p>
            <a:pPr lvl="1" marL="538653" indent="-228519" defTabSz="30175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72">
                <a:solidFill>
                  <a:srgbClr val="000000"/>
                </a:solidFill>
              </a:defRPr>
            </a:pPr>
            <a:r>
              <a:t>自然运动（出自本性）</a:t>
            </a:r>
          </a:p>
          <a:p>
            <a:pPr lvl="1" marL="538653" indent="-228519" defTabSz="30175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72">
                <a:solidFill>
                  <a:srgbClr val="000000"/>
                </a:solidFill>
              </a:defRPr>
            </a:pPr>
            <a:r>
              <a:t>受迫运动（violent motion）</a:t>
            </a:r>
          </a:p>
          <a:p>
            <a:pPr marL="228519" indent="-228519" defTabSz="30175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72">
                <a:solidFill>
                  <a:srgbClr val="000000"/>
                </a:solidFill>
              </a:defRPr>
            </a:pPr>
            <a:r>
              <a:t>抛物运动</a:t>
            </a:r>
          </a:p>
          <a:p>
            <a:pPr lvl="1" marL="538653" indent="-228519" defTabSz="30175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72">
                <a:solidFill>
                  <a:srgbClr val="000000"/>
                </a:solidFill>
              </a:defRPr>
            </a:pPr>
            <a:r>
              <a:t>亚里士多德：介质作为动力</a:t>
            </a:r>
          </a:p>
          <a:p>
            <a:pPr lvl="1" marL="538653" indent="-228519" defTabSz="30175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72">
                <a:solidFill>
                  <a:srgbClr val="000000"/>
                </a:solidFill>
              </a:defRPr>
            </a:pPr>
            <a:r>
              <a:t>菲洛波诺(John Philoponus, 490-570)：介质是阻力不是推力；所有运动均源于内在的推动者</a:t>
            </a:r>
          </a:p>
          <a:p>
            <a:pPr lvl="1" marL="538653" indent="-228519" defTabSz="30175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72">
                <a:solidFill>
                  <a:srgbClr val="000000"/>
                </a:solidFill>
              </a:defRPr>
            </a:pPr>
            <a:r>
              <a:t>让-布里丹：冲力说（Theory of Impetus）</a:t>
            </a:r>
          </a:p>
          <a:p>
            <a:pPr lvl="2" marL="848787" indent="-228519" defTabSz="30175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72">
                <a:solidFill>
                  <a:srgbClr val="000000"/>
                </a:solidFill>
              </a:defRPr>
            </a:pPr>
            <a:r>
              <a:t>冲力的强度=速度*物质量</a:t>
            </a:r>
          </a:p>
          <a:p>
            <a:pPr lvl="2" marL="848787" indent="-228519" defTabSz="30175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72">
                <a:solidFill>
                  <a:srgbClr val="000000"/>
                </a:solidFill>
              </a:defRPr>
            </a:pPr>
            <a:r>
              <a:t>天球运动来自创世时注入的冲力</a:t>
            </a:r>
          </a:p>
          <a:p>
            <a:pPr lvl="2" marL="848787" indent="-228519" defTabSz="301752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72">
                <a:solidFill>
                  <a:srgbClr val="000000"/>
                </a:solidFill>
              </a:defRPr>
            </a:pPr>
            <a:r>
              <a:t>落体重量持续在物体中注入冲力，随着冲力的增加速度增大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动力学的量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动力学的量化</a:t>
            </a:r>
          </a:p>
        </p:txBody>
      </p:sp>
      <p:sp>
        <p:nvSpPr>
          <p:cNvPr id="253" name="亚里士多德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亚里士多德：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重量越大运动越快，阻力越大运动越慢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真空中阻力为零，因此速度将会无限大，因此真空不存在</a:t>
            </a:r>
          </a:p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菲罗波诺：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实验表明，两倍重量的物体下落并不快两倍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真空中决定物体运动仅仅是物体的重量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动力学的量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动力学的量化</a:t>
            </a:r>
          </a:p>
        </p:txBody>
      </p:sp>
      <p:sp>
        <p:nvSpPr>
          <p:cNvPr id="256" name="布雷德沃丁(Thomas Bradwardine, 活跃于1300-1349年间)考察了三种理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4715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布雷德沃丁(Thomas Bradwardine, 活跃于1300-1349年间)考察了三种理论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V正比于F-R，与亚里士多德“推力与阻力同时增加二倍速度不变”相矛盾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V正比于(F-R)/R，一切物体将会速度相同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V正比于F/R，与“阻力大于等于推力时速度为零”相矛盾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正确的理论是：要想得到两倍的速度，必须使F/R平方 ；三倍则需要立方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本讲要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本讲要目</a:t>
            </a:r>
          </a:p>
        </p:txBody>
      </p:sp>
      <p:sp>
        <p:nvSpPr>
          <p:cNvPr id="155" name="经院哲学：两希文明的结合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经院哲学：两希文明的结合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唯名论运动：对经院哲学的纠偏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从求真的科学到求力的科学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经院自然哲学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宇宙学-天文学-地理学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运动学-动力学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光学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光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光学</a:t>
            </a:r>
          </a:p>
        </p:txBody>
      </p:sp>
      <p:sp>
        <p:nvSpPr>
          <p:cNvPr id="259" name="光学（透视学，perspectiva）涉及几何、物理、心理、生理、医学、神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4715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光学（透视学，perspectiva）涉及几何、物理、心理、生理、医学、神学</a:t>
            </a:r>
          </a:p>
          <a:p>
            <a:pPr marL="394715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亚里士多德光学（物理光学）-入射论：可见物体使透明介质产生了性质变化，并且瞬间传到眼睛产生视觉</a:t>
            </a:r>
          </a:p>
          <a:p>
            <a:pPr marL="394715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原子论光学（物理光学）-入射论：物体外表剥离的原子薄层整体进入眼睛</a:t>
            </a:r>
          </a:p>
          <a:p>
            <a:pPr marL="394715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欧几里得-托勒密光学（几何光学）-出射论：眼睛发出视线形成光锥，被物体截住产生视觉</a:t>
            </a:r>
          </a:p>
          <a:p>
            <a:pPr marL="394715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盖伦光学（眼睛解剖学、视觉生理学）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光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光学</a:t>
            </a:r>
          </a:p>
        </p:txBody>
      </p:sp>
      <p:sp>
        <p:nvSpPr>
          <p:cNvPr id="262" name="阿尔哈增（965-1040）批判出射论（明亮物体伤害眼睛），但拯救了光锥模型和几何解释力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阿尔哈增（965-1040）批判出射论（明亮物体伤害眼睛），但拯救了光锥模型和几何解释力</a:t>
            </a:r>
          </a:p>
          <a:p>
            <a:pPr>
              <a:buBlip>
                <a:blip r:embed="rId2"/>
              </a:buBlip>
            </a:pPr>
            <a:r>
              <a:t>罗吉尔·培根（1220-1292）</a:t>
            </a:r>
          </a:p>
          <a:p>
            <a:pPr lvl="1">
              <a:buBlip>
                <a:blip r:embed="rId2"/>
              </a:buBlip>
            </a:pPr>
            <a:r>
              <a:t>把阿尔哈增的光学入射论引入欧洲学界</a:t>
            </a:r>
          </a:p>
          <a:p>
            <a:pPr lvl="1">
              <a:buBlip>
                <a:blip r:embed="rId2"/>
              </a:buBlip>
            </a:pPr>
            <a:r>
              <a:t>宇宙是一个力网，物发射力“像”作用于邻物</a:t>
            </a:r>
          </a:p>
          <a:p>
            <a:pPr>
              <a:buBlip>
                <a:blip r:embed="rId2"/>
              </a:buBlip>
            </a:pPr>
            <a:r>
              <a:t>开普勒（1571-1630）继承了培根的方案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思考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思考题</a:t>
            </a:r>
          </a:p>
        </p:txBody>
      </p:sp>
      <p:sp>
        <p:nvSpPr>
          <p:cNvPr id="265" name="什么是经院哲学？为什么说是经院哲学把希腊精神传给了欧洲人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什么是经院哲学？为什么说是经院哲学把希腊精神传给了欧洲人？</a:t>
            </a:r>
          </a:p>
          <a:p>
            <a:pPr>
              <a:buBlip>
                <a:blip r:embed="rId2"/>
              </a:buBlip>
            </a:pPr>
            <a:r>
              <a:t>什么是唯名论？为什么说唯名论导致了现代性从而现代科学的出现？</a:t>
            </a:r>
          </a:p>
          <a:p>
            <a:pPr>
              <a:buBlip>
                <a:blip r:embed="rId2"/>
              </a:buBlip>
            </a:pPr>
            <a:r>
              <a:t>什么是冲力说？它与惯性理论有何异同？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经院哲学：两希文明的结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经院哲学：两希文明的结合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从教父哲学到经院哲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从教父哲学到经院哲学</a:t>
            </a:r>
          </a:p>
        </p:txBody>
      </p:sp>
      <p:sp>
        <p:nvSpPr>
          <p:cNvPr id="160" name="教父哲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5318" indent="-385318" defTabSz="479044">
              <a:spcBef>
                <a:spcPts val="2400"/>
              </a:spcBef>
              <a:buBlip>
                <a:blip r:embed="rId2"/>
              </a:buBlip>
              <a:defRPr sz="3116"/>
            </a:pPr>
            <a:r>
              <a:t>教父哲学</a:t>
            </a:r>
          </a:p>
          <a:p>
            <a:pPr lvl="1" marL="770636" indent="-385318" defTabSz="479044">
              <a:spcBef>
                <a:spcPts val="2400"/>
              </a:spcBef>
              <a:buBlip>
                <a:blip r:embed="rId2"/>
              </a:buBlip>
              <a:defRPr sz="3116"/>
            </a:pPr>
            <a:r>
              <a:t>奥古斯丁（Augustine of Hippo, 354-430）：启示为神学之本（信仰使人看到真理），哲学是神学的婢女（理性使人更多了解真理）</a:t>
            </a:r>
          </a:p>
          <a:p>
            <a:pPr marL="385318" indent="-385318" defTabSz="479044">
              <a:spcBef>
                <a:spcPts val="2400"/>
              </a:spcBef>
              <a:buBlip>
                <a:blip r:embed="rId2"/>
              </a:buBlip>
              <a:defRPr sz="3116"/>
            </a:pPr>
            <a:r>
              <a:t>经院哲学（scholastic philosophy）：通过理性和逻辑的方式，重组基督教的教义知识，构建理性的基督教世界体系</a:t>
            </a:r>
          </a:p>
          <a:p>
            <a:pPr lvl="1" marL="770636" indent="-385318" defTabSz="479044">
              <a:spcBef>
                <a:spcPts val="2400"/>
              </a:spcBef>
              <a:buBlip>
                <a:blip r:embed="rId2"/>
              </a:buBlip>
              <a:defRPr sz="3116"/>
            </a:pPr>
            <a:r>
              <a:t>安瑟尔谟（Anselmus，约1033～1109）：上帝的本体论证明；神学乃最高的哲学（科学）</a:t>
            </a:r>
          </a:p>
          <a:p>
            <a:pPr lvl="1" marL="770636" indent="-385318" defTabSz="479044">
              <a:spcBef>
                <a:spcPts val="2400"/>
              </a:spcBef>
              <a:buBlip>
                <a:blip r:embed="rId2"/>
              </a:buBlip>
              <a:defRPr sz="3116"/>
            </a:pPr>
            <a:r>
              <a:t>亚里士多德主义的基督教神学：把理性用于神学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Bishop_Robert_Grosseteste,_1896_(crop).jpg" descr="Bishop_Robert_Grosseteste,_1896_(crop)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4649" y="862885"/>
            <a:ext cx="5748815" cy="8520138"/>
          </a:xfrm>
          <a:prstGeom prst="rect">
            <a:avLst/>
          </a:prstGeom>
        </p:spPr>
      </p:pic>
      <p:sp>
        <p:nvSpPr>
          <p:cNvPr id="163" name="格罗斯泰斯特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sz="46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latin typeface="STZhongsong"/>
                <a:ea typeface="STZhongsong"/>
                <a:cs typeface="STZhongsong"/>
                <a:sym typeface="STZhongsong"/>
              </a:rPr>
              <a:t>格罗斯泰斯特</a:t>
            </a:r>
            <a:endParaRPr>
              <a:latin typeface="STZhongsong"/>
              <a:ea typeface="STZhongsong"/>
              <a:cs typeface="STZhongsong"/>
              <a:sym typeface="STZhongsong"/>
            </a:endParaRPr>
          </a:p>
          <a:p>
            <a:pPr>
              <a:spcBef>
                <a:spcPts val="3000"/>
              </a:spcBef>
              <a:defRPr sz="38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Robert Grosseteste</a:t>
            </a:r>
          </a:p>
          <a:p>
            <a:pPr>
              <a:spcBef>
                <a:spcPts val="3000"/>
              </a:spcBef>
              <a:defRPr sz="38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c1168-1253</a:t>
            </a:r>
          </a:p>
        </p:txBody>
      </p:sp>
      <p:sp>
        <p:nvSpPr>
          <p:cNvPr id="164" name="牛津大学校长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27609" indent="-427609" algn="l" defTabSz="531622">
              <a:spcBef>
                <a:spcPts val="2700"/>
              </a:spcBef>
              <a:buSzPct val="25000"/>
              <a:buBlip>
                <a:blip r:embed="rId3"/>
              </a:buBlip>
              <a:defRPr sz="3458"/>
            </a:pPr>
            <a:r>
              <a:t>牛津大学校长</a:t>
            </a:r>
          </a:p>
          <a:p>
            <a:pPr marL="427609" indent="-427609" algn="l" defTabSz="531622">
              <a:spcBef>
                <a:spcPts val="2700"/>
              </a:spcBef>
              <a:buSzPct val="25000"/>
              <a:buBlip>
                <a:blip r:embed="rId3"/>
              </a:buBlip>
              <a:defRPr sz="3458"/>
            </a:pPr>
            <a:r>
              <a:t>讲授亚里士多德逻辑学、形而上学、物理学</a:t>
            </a:r>
          </a:p>
          <a:p>
            <a:pPr marL="427609" indent="-427609" algn="l" defTabSz="531622">
              <a:spcBef>
                <a:spcPts val="2700"/>
              </a:spcBef>
              <a:buSzPct val="25000"/>
              <a:buBlip>
                <a:blip r:embed="rId3"/>
              </a:buBlip>
              <a:defRPr sz="3458"/>
            </a:pPr>
            <a:r>
              <a:t>宇宙由物质和光组成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罗吉尔·培根…"/>
          <p:cNvSpPr txBox="1"/>
          <p:nvPr>
            <p:ph type="title"/>
          </p:nvPr>
        </p:nvSpPr>
        <p:spPr>
          <a:xfrm>
            <a:off x="1712466" y="1396999"/>
            <a:ext cx="9442103" cy="2302819"/>
          </a:xfrm>
          <a:prstGeom prst="rect">
            <a:avLst/>
          </a:prstGeom>
        </p:spPr>
        <p:txBody>
          <a:bodyPr/>
          <a:lstStyle/>
          <a:p>
            <a:pPr defTabSz="356362">
              <a:spcBef>
                <a:spcPts val="1800"/>
              </a:spcBef>
              <a:defRPr sz="4575"/>
            </a:pPr>
            <a:r>
              <a:t>罗吉尔·培根</a:t>
            </a:r>
          </a:p>
          <a:p>
            <a:pPr defTabSz="356362">
              <a:spcBef>
                <a:spcPts val="1800"/>
              </a:spcBef>
              <a:defRPr sz="329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Roger Bacon</a:t>
            </a:r>
          </a:p>
          <a:p>
            <a:pPr defTabSz="356362">
              <a:spcBef>
                <a:spcPts val="1800"/>
              </a:spcBef>
              <a:defRPr sz="329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c1220-1292</a:t>
            </a:r>
          </a:p>
        </p:txBody>
      </p:sp>
      <p:sp>
        <p:nvSpPr>
          <p:cNvPr id="167" name="英格兰人，巴黎大学艺学院讲授亚里士多德自然哲学…"/>
          <p:cNvSpPr txBox="1"/>
          <p:nvPr>
            <p:ph type="body" sz="half" idx="1"/>
          </p:nvPr>
        </p:nvSpPr>
        <p:spPr>
          <a:xfrm>
            <a:off x="1712466" y="3814712"/>
            <a:ext cx="9861253" cy="5030243"/>
          </a:xfrm>
          <a:prstGeom prst="rect">
            <a:avLst/>
          </a:prstGeom>
        </p:spPr>
        <p:txBody>
          <a:bodyPr/>
          <a:lstStyle/>
          <a:p>
            <a:pPr marL="394715" indent="-394715" algn="l" defTabSz="490727">
              <a:spcBef>
                <a:spcPts val="2500"/>
              </a:spcBef>
              <a:buSzPct val="25000"/>
              <a:buBlip>
                <a:blip r:embed="rId2"/>
              </a:buBlip>
              <a:defRPr sz="3191"/>
            </a:pPr>
            <a:r>
              <a:t>英格兰人，巴黎大学艺学院讲授亚里士多德自然哲学</a:t>
            </a:r>
          </a:p>
          <a:p>
            <a:pPr lvl="1" marL="789431" indent="-394715" algn="l" defTabSz="490727">
              <a:spcBef>
                <a:spcPts val="2500"/>
              </a:spcBef>
              <a:buSzPct val="25000"/>
              <a:buBlip>
                <a:blip r:embed="rId2"/>
              </a:buBlip>
              <a:defRPr sz="3191"/>
            </a:pPr>
            <a:r>
              <a:t>科学知识有利于诠释圣经</a:t>
            </a:r>
          </a:p>
          <a:p>
            <a:pPr lvl="1" marL="789431" indent="-394715" algn="l" defTabSz="490727">
              <a:spcBef>
                <a:spcPts val="2500"/>
              </a:spcBef>
              <a:buSzPct val="25000"/>
              <a:buBlip>
                <a:blip r:embed="rId2"/>
              </a:buBlip>
              <a:defRPr sz="3191"/>
            </a:pPr>
            <a:r>
              <a:t>天文学有利于制定宗教历法</a:t>
            </a:r>
          </a:p>
          <a:p>
            <a:pPr lvl="1" marL="789431" indent="-394715" algn="l" defTabSz="490727">
              <a:spcBef>
                <a:spcPts val="2500"/>
              </a:spcBef>
              <a:buSzPct val="25000"/>
              <a:buBlip>
                <a:blip r:embed="rId2"/>
              </a:buBlip>
              <a:defRPr sz="3191"/>
            </a:pPr>
            <a:r>
              <a:t>光学仪器可以使不信教者皈依</a:t>
            </a:r>
          </a:p>
          <a:p>
            <a:pPr marL="394715" indent="-394715" algn="l" defTabSz="490727">
              <a:spcBef>
                <a:spcPts val="2500"/>
              </a:spcBef>
              <a:buSzPct val="25000"/>
              <a:buBlip>
                <a:blip r:embed="rId2"/>
              </a:buBlip>
              <a:defRPr sz="3191"/>
            </a:pPr>
            <a:r>
              <a:t>发现儒略历的微小缺陷（每130年就会多出一天）</a:t>
            </a:r>
            <a:endParaRPr sz="1679"/>
          </a:p>
          <a:p>
            <a:pPr marL="394715" indent="-394715" algn="l" defTabSz="490727">
              <a:spcBef>
                <a:spcPts val="2500"/>
              </a:spcBef>
              <a:buSzPct val="25000"/>
              <a:buBlip>
                <a:blip r:embed="rId2"/>
              </a:buBlip>
              <a:defRPr sz="3191"/>
            </a:pPr>
            <a:r>
              <a:t>欧洲第一次关于火药的记载见于培根的信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经院哲学之大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经院哲学之大成</a:t>
            </a:r>
          </a:p>
        </p:txBody>
      </p:sp>
      <p:sp>
        <p:nvSpPr>
          <p:cNvPr id="170" name="大阿尔伯特（Albert Maganus, 约1193-1280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4715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大阿尔伯特（Albert Maganus, 约1193-1280）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西方基督教世界第一个对亚里士多德哲学作出全面的综合解释的人，著有《论植物》、《论动物》</a:t>
            </a:r>
            <a:endParaRPr sz="1008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明确神学与哲学分治，自然哲学的自治</a:t>
            </a:r>
          </a:p>
          <a:p>
            <a:pPr marL="394715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托马斯·阿奎那(Thomas Aquinas, 1225-1274)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科学有两种：自然哲学、神学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《神学大全》（Summa Theologiae）</a:t>
            </a:r>
          </a:p>
          <a:p>
            <a:pPr lvl="1" marL="789431" indent="-394715" defTabSz="490727">
              <a:spcBef>
                <a:spcPts val="2500"/>
              </a:spcBef>
              <a:buBlip>
                <a:blip r:embed="rId2"/>
              </a:buBlip>
              <a:defRPr sz="3191"/>
            </a:pPr>
            <a:r>
              <a:t>1323年被教皇封圣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